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360" y="360"/>
            <a:ext cx="12169080" cy="68353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2280" y="1800360"/>
            <a:ext cx="2775960" cy="2775960"/>
          </a:xfrm>
          <a:prstGeom prst="rect">
            <a:avLst/>
          </a:prstGeom>
          <a:ln w="0">
            <a:noFill/>
          </a:ln>
        </p:spPr>
      </p:pic>
      <p:sp>
        <p:nvSpPr>
          <p:cNvPr id="2" name="Rectangle 5"/>
          <p:cNvSpPr/>
          <p:nvPr/>
        </p:nvSpPr>
        <p:spPr>
          <a:xfrm>
            <a:off x="3487320" y="1474920"/>
            <a:ext cx="8681400" cy="38386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360"/>
            <a:ext cx="8681400" cy="3607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400"/>
            <a:ext cx="12169080" cy="612000"/>
          </a:xfrm>
          <a:prstGeom prst="rect">
            <a:avLst/>
          </a:prstGeom>
          <a:ln w="0">
            <a:noFill/>
          </a:ln>
        </p:spPr>
      </p:pic>
      <p:sp>
        <p:nvSpPr>
          <p:cNvPr id="43" name="Rectangle 7"/>
          <p:cNvSpPr/>
          <p:nvPr/>
        </p:nvSpPr>
        <p:spPr>
          <a:xfrm>
            <a:off x="10868400" y="360"/>
            <a:ext cx="947880" cy="9471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6880" y="-64080"/>
            <a:ext cx="1011600" cy="1011600"/>
          </a:xfrm>
          <a:prstGeom prst="rect">
            <a:avLst/>
          </a:prstGeom>
          <a:ln w="0">
            <a:noFill/>
          </a:ln>
        </p:spPr>
      </p:pic>
      <p:sp>
        <p:nvSpPr>
          <p:cNvPr id="45" name="TextBox 9"/>
          <p:cNvSpPr/>
          <p:nvPr/>
        </p:nvSpPr>
        <p:spPr>
          <a:xfrm>
            <a:off x="18504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160" y="6352200"/>
            <a:ext cx="260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080" y="1508760"/>
            <a:ext cx="6593400" cy="3361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802680" y="2664000"/>
            <a:ext cx="80773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PAGHAHAMBING NG KULTURA BATAY SA DULA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39640" y="3240000"/>
            <a:ext cx="10780560" cy="2500560"/>
          </a:xfrm>
          <a:prstGeom prst="rect">
            <a:avLst/>
          </a:prstGeom>
          <a:noFill/>
          <a:ln w="0">
            <a:noFill/>
          </a:ln>
        </p:spPr>
        <p:style>
          <a:lnRef idx="0"/>
          <a:fillRef idx="0"/>
          <a:effectRef idx="0"/>
          <a:fontRef idx="minor"/>
        </p:style>
      </p:sp>
      <p:sp>
        <p:nvSpPr>
          <p:cNvPr id="126" name="PlaceHolder 3"/>
          <p:cNvSpPr/>
          <p:nvPr/>
        </p:nvSpPr>
        <p:spPr>
          <a:xfrm>
            <a:off x="621360" y="1800000"/>
            <a:ext cx="10790640" cy="1201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rPr>
              <a:t>	</a:t>
            </a:r>
            <a:r>
              <a:rPr b="0" lang="en-PH" sz="1800" spc="-1" strike="noStrike">
                <a:solidFill>
                  <a:srgbClr val="000000"/>
                </a:solidFill>
                <a:latin typeface="Lato"/>
              </a:rPr>
              <a:t>Ang dula ay uri ng panitikan na nahahati sa ilang yugto na may maraming tagpo at ipinakikita sa isang tanghalan o entablado na ginaganapan ng mga mandudula o </a:t>
            </a:r>
            <a:r>
              <a:rPr b="0" i="1" lang="en-PH" sz="1800" spc="-1" strike="noStrike">
                <a:solidFill>
                  <a:srgbClr val="000000"/>
                </a:solidFill>
                <a:latin typeface="Lato"/>
              </a:rPr>
              <a:t>dramatist</a:t>
            </a:r>
            <a:r>
              <a:rPr b="0" lang="en-PH" sz="1800" spc="-1" strike="noStrike">
                <a:solidFill>
                  <a:srgbClr val="000000"/>
                </a:solidFill>
                <a:latin typeface="Lato"/>
              </a:rPr>
              <a:t>. Ito ay isinusulat ng isang </a:t>
            </a:r>
            <a:r>
              <a:rPr b="1" lang="en-PH" sz="1800" spc="-1" strike="noStrike">
                <a:solidFill>
                  <a:srgbClr val="000000"/>
                </a:solidFill>
                <a:latin typeface="Lato"/>
              </a:rPr>
              <a:t>dramaturgo</a:t>
            </a:r>
            <a:r>
              <a:rPr b="0" lang="en-PH" sz="1800" spc="-1" strike="noStrike">
                <a:solidFill>
                  <a:srgbClr val="000000"/>
                </a:solidFill>
                <a:latin typeface="Lato"/>
              </a:rPr>
              <a:t>.</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0" lang="en-PH" sz="1800" spc="-1" strike="noStrike">
                <a:solidFill>
                  <a:srgbClr val="000000"/>
                </a:solidFill>
                <a:latin typeface="Lato"/>
              </a:rPr>
              <a:t>	</a:t>
            </a:r>
            <a:r>
              <a:rPr b="0" lang="en-PH" sz="1800" spc="-1" strike="noStrike">
                <a:solidFill>
                  <a:srgbClr val="000000"/>
                </a:solidFill>
                <a:latin typeface="Lato"/>
              </a:rPr>
              <a:t>Tulad ng kilalang </a:t>
            </a:r>
            <a:r>
              <a:rPr b="0" i="1" lang="en-PH" sz="1800" spc="-1" strike="noStrike">
                <a:solidFill>
                  <a:srgbClr val="000000"/>
                </a:solidFill>
                <a:latin typeface="Lato"/>
              </a:rPr>
              <a:t>dramaturgo</a:t>
            </a:r>
            <a:r>
              <a:rPr b="0" lang="en-PH" sz="1800" spc="-1" strike="noStrike">
                <a:solidFill>
                  <a:srgbClr val="000000"/>
                </a:solidFill>
                <a:latin typeface="Lato"/>
              </a:rPr>
              <a:t> o manunulat ng dula na si Shakespeare, si George Bernard Shaw (1856–1950) ay kilala rin dahil sa isinulat niyang dulang pinamagatang </a:t>
            </a:r>
            <a:r>
              <a:rPr b="0" i="1" lang="en-PH" sz="1800" spc="-1" strike="noStrike">
                <a:solidFill>
                  <a:srgbClr val="000000"/>
                </a:solidFill>
                <a:latin typeface="Lato"/>
              </a:rPr>
              <a:t>Pygmalion</a:t>
            </a:r>
            <a:r>
              <a:rPr b="0" lang="en-PH" sz="1800" spc="-1" strike="noStrike">
                <a:solidFill>
                  <a:srgbClr val="000000"/>
                </a:solidFill>
                <a:latin typeface="Lato"/>
              </a:rPr>
              <a:t>. Ang dulang ito ay nagdala ng natatanging katanyagan sa panahon noong 1938.</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0" lang="en-PH" sz="1800" spc="-1" strike="noStrike">
                <a:solidFill>
                  <a:srgbClr val="000000"/>
                </a:solidFill>
                <a:latin typeface="Lato"/>
              </a:rPr>
              <a:t>	</a:t>
            </a:r>
            <a:r>
              <a:rPr b="0" lang="en-PH" sz="1800" spc="-1" strike="noStrike">
                <a:solidFill>
                  <a:srgbClr val="000000"/>
                </a:solidFill>
                <a:latin typeface="Lato"/>
              </a:rPr>
              <a:t>Mahalagang maunawaan ang dula mula sa ibang bansa upang maihambing ito sa kasalukuyang dula sa Pilipinas. Sa pamamagitan nito, nauuri at naihahambing natin ang pagkakatulad at pagkakaiba ng kultura ng ating bansa at kung paano ito nakatutulong sa paglalarawan ng isang bansa.</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endParaRPr b="0" lang="en-PH" sz="1800" spc="-1" strike="noStrike">
              <a:latin typeface="Lato"/>
            </a:endParaRPr>
          </a:p>
        </p:txBody>
      </p:sp>
      <p:sp>
        <p:nvSpPr>
          <p:cNvPr id="127" name=""/>
          <p:cNvSpPr/>
          <p:nvPr/>
        </p:nvSpPr>
        <p:spPr>
          <a:xfrm>
            <a:off x="540000" y="1080000"/>
            <a:ext cx="10439280" cy="118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DULA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539640" y="3240000"/>
            <a:ext cx="10780560" cy="2500560"/>
          </a:xfrm>
          <a:prstGeom prst="rect">
            <a:avLst/>
          </a:prstGeom>
          <a:noFill/>
          <a:ln w="0">
            <a:noFill/>
          </a:ln>
        </p:spPr>
        <p:style>
          <a:lnRef idx="0"/>
          <a:fillRef idx="0"/>
          <a:effectRef idx="0"/>
          <a:fontRef idx="minor"/>
        </p:style>
      </p:sp>
      <p:sp>
        <p:nvSpPr>
          <p:cNvPr id="129" name="PlaceHolder 1"/>
          <p:cNvSpPr/>
          <p:nvPr/>
        </p:nvSpPr>
        <p:spPr>
          <a:xfrm>
            <a:off x="621360" y="1800000"/>
            <a:ext cx="10790640" cy="1201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rPr>
              <a:t>	</a:t>
            </a:r>
            <a:endParaRPr b="0" lang="en-PH" sz="1800" spc="-1" strike="noStrike">
              <a:latin typeface="Lato"/>
            </a:endParaRPr>
          </a:p>
          <a:p>
            <a:pPr>
              <a:lnSpc>
                <a:spcPct val="115000"/>
              </a:lnSpc>
              <a:buNone/>
            </a:pPr>
            <a:r>
              <a:rPr b="0" lang="en-PH" sz="1800" spc="-1" strike="noStrike">
                <a:solidFill>
                  <a:srgbClr val="000000"/>
                </a:solidFill>
                <a:latin typeface="Lato"/>
              </a:rPr>
              <a:t>Sa buong mundo, maraming iba’t ibang dula na nagbigay-ingay sa bawat panig ng mga bansa tulad ng:</a:t>
            </a:r>
            <a:endParaRPr b="0" lang="en-PH" sz="1800" spc="-1" strike="noStrike">
              <a:latin typeface="Lato"/>
            </a:endParaRPr>
          </a:p>
          <a:p>
            <a:pPr>
              <a:lnSpc>
                <a:spcPct val="115000"/>
              </a:lnSpc>
              <a:buNone/>
            </a:pPr>
            <a:endParaRPr b="0" lang="en-PH" sz="1800" spc="-1" strike="noStrike">
              <a:latin typeface="Lato"/>
            </a:endParaRPr>
          </a:p>
          <a:p>
            <a:pPr lvl="2" marL="648000" indent="-216000">
              <a:lnSpc>
                <a:spcPct val="115000"/>
              </a:lnSpc>
              <a:buClr>
                <a:srgbClr val="000000"/>
              </a:buClr>
              <a:buSzPct val="45000"/>
              <a:buFont typeface="Wingdings" charset="2"/>
              <a:buChar char=""/>
            </a:pPr>
            <a:r>
              <a:rPr b="0" lang="en-PH" sz="1800" spc="-1" strike="noStrike">
                <a:solidFill>
                  <a:srgbClr val="000000"/>
                </a:solidFill>
                <a:latin typeface="Lato"/>
              </a:rPr>
              <a:t> </a:t>
            </a:r>
            <a:r>
              <a:rPr b="0" lang="en-PH" sz="1800" spc="-1" strike="noStrike">
                <a:solidFill>
                  <a:srgbClr val="000000"/>
                </a:solidFill>
                <a:latin typeface="Lato"/>
              </a:rPr>
              <a:t>Hamlet</a:t>
            </a:r>
            <a:endParaRPr b="0" lang="en-PH" sz="1800" spc="-1" strike="noStrike">
              <a:latin typeface="Lato"/>
            </a:endParaRPr>
          </a:p>
          <a:p>
            <a:pPr lvl="2" marL="648000" indent="-216000">
              <a:lnSpc>
                <a:spcPct val="115000"/>
              </a:lnSpc>
              <a:buClr>
                <a:srgbClr val="000000"/>
              </a:buClr>
              <a:buSzPct val="45000"/>
              <a:buFont typeface="Wingdings" charset="2"/>
              <a:buChar char=""/>
            </a:pPr>
            <a:r>
              <a:rPr b="0" lang="en-PH" sz="1800" spc="-1" strike="noStrike">
                <a:solidFill>
                  <a:srgbClr val="000000"/>
                </a:solidFill>
                <a:latin typeface="Lato"/>
              </a:rPr>
              <a:t>Romeo and Juliet ni William Shakespeare</a:t>
            </a:r>
            <a:endParaRPr b="0" lang="en-PH" sz="1800" spc="-1" strike="noStrike">
              <a:latin typeface="Lato"/>
            </a:endParaRPr>
          </a:p>
          <a:p>
            <a:pPr lvl="2" marL="648000" indent="-216000">
              <a:lnSpc>
                <a:spcPct val="115000"/>
              </a:lnSpc>
              <a:buClr>
                <a:srgbClr val="000000"/>
              </a:buClr>
              <a:buSzPct val="45000"/>
              <a:buFont typeface="Wingdings" charset="2"/>
              <a:buChar char=""/>
            </a:pPr>
            <a:r>
              <a:rPr b="0" lang="en-PH" sz="1800" spc="-1" strike="noStrike">
                <a:solidFill>
                  <a:srgbClr val="000000"/>
                </a:solidFill>
                <a:latin typeface="Lato"/>
                <a:ea typeface="€[àþ"/>
              </a:rPr>
              <a:t>Death of a Salesman </a:t>
            </a:r>
            <a:r>
              <a:rPr b="0" lang="en-PH" sz="1800" spc="-1" strike="noStrike">
                <a:solidFill>
                  <a:srgbClr val="000000"/>
                </a:solidFill>
                <a:latin typeface="Lato"/>
              </a:rPr>
              <a:t>ni Arthur Miller</a:t>
            </a:r>
            <a:endParaRPr b="0" lang="en-PH" sz="1800" spc="-1" strike="noStrike">
              <a:latin typeface="Lato"/>
            </a:endParaRPr>
          </a:p>
          <a:p>
            <a:pPr lvl="2" marL="648000" indent="-216000">
              <a:lnSpc>
                <a:spcPct val="115000"/>
              </a:lnSpc>
              <a:buClr>
                <a:srgbClr val="000000"/>
              </a:buClr>
              <a:buSzPct val="45000"/>
              <a:buFont typeface="Wingdings" charset="2"/>
              <a:buChar char=""/>
            </a:pPr>
            <a:r>
              <a:rPr b="0" lang="en-PH" sz="1800" spc="-1" strike="noStrike">
                <a:solidFill>
                  <a:srgbClr val="000000"/>
                </a:solidFill>
                <a:latin typeface="Lato"/>
              </a:rPr>
              <a:t>The Importance of being Earnest ni Oscar Wilde</a:t>
            </a:r>
            <a:endParaRPr b="0" lang="en-PH" sz="1800" spc="-1" strike="noStrike">
              <a:latin typeface="Lato"/>
            </a:endParaRPr>
          </a:p>
          <a:p>
            <a:pPr lvl="2" marL="648000" indent="-216000">
              <a:lnSpc>
                <a:spcPct val="115000"/>
              </a:lnSpc>
              <a:buClr>
                <a:srgbClr val="000000"/>
              </a:buClr>
              <a:buSzPct val="45000"/>
              <a:buFont typeface="Wingdings" charset="2"/>
              <a:buChar char=""/>
            </a:pPr>
            <a:r>
              <a:rPr b="0" lang="en-PH" sz="1800" spc="-1" strike="noStrike">
                <a:solidFill>
                  <a:srgbClr val="000000"/>
                </a:solidFill>
                <a:latin typeface="Lato"/>
              </a:rPr>
              <a:t>Cat on a Hot Tin Roof ni Tennessee Williams</a:t>
            </a:r>
            <a:endParaRPr b="0" lang="en-PH" sz="1800" spc="-1" strike="noStrike">
              <a:latin typeface="Lato"/>
            </a:endParaRPr>
          </a:p>
          <a:p>
            <a:pPr lvl="2" marL="648000" indent="-216000">
              <a:lnSpc>
                <a:spcPct val="115000"/>
              </a:lnSpc>
              <a:buClr>
                <a:srgbClr val="000000"/>
              </a:buClr>
              <a:buSzPct val="45000"/>
              <a:buFont typeface="Wingdings" charset="2"/>
              <a:buChar char=""/>
            </a:pPr>
            <a:r>
              <a:rPr b="0" lang="en-PH" sz="1800" spc="-1" strike="noStrike">
                <a:solidFill>
                  <a:srgbClr val="000000"/>
                </a:solidFill>
                <a:latin typeface="Lato"/>
              </a:rPr>
              <a:t>Pygmalion ni Bernard Shaw</a:t>
            </a:r>
            <a:endParaRPr b="0" lang="en-PH" sz="1800" spc="-1" strike="noStrike">
              <a:latin typeface="Lato"/>
            </a:endParaRPr>
          </a:p>
          <a:p>
            <a:pPr>
              <a:lnSpc>
                <a:spcPct val="115000"/>
              </a:lnSpc>
              <a:buNone/>
            </a:pPr>
            <a:r>
              <a:rPr b="0" lang="en-PH" sz="1800" spc="-1" strike="noStrike">
                <a:solidFill>
                  <a:srgbClr val="000000"/>
                </a:solidFill>
                <a:latin typeface="Lato"/>
              </a:rPr>
              <a:t>	</a:t>
            </a:r>
            <a:endParaRPr b="0" lang="en-PH" sz="1800" spc="-1" strike="noStrike">
              <a:latin typeface="Lato"/>
            </a:endParaRPr>
          </a:p>
          <a:p>
            <a:pPr algn="just">
              <a:lnSpc>
                <a:spcPct val="115000"/>
              </a:lnSpc>
              <a:buNone/>
            </a:pPr>
            <a:r>
              <a:rPr b="0" lang="en-PH" sz="1800" spc="-1" strike="noStrike">
                <a:solidFill>
                  <a:srgbClr val="000000"/>
                </a:solidFill>
                <a:latin typeface="Lato"/>
              </a:rPr>
              <a:t>	</a:t>
            </a:r>
            <a:r>
              <a:rPr b="0" lang="en-PH" sz="1800" spc="-1" strike="noStrike">
                <a:solidFill>
                  <a:srgbClr val="000000"/>
                </a:solidFill>
                <a:latin typeface="Lato"/>
              </a:rPr>
              <a:t>Ang mga dulang ito ay nagtatangkang isaayos ang isang tiyak na karanasan upang mapaghanguan ng manonood o mambabasa ng mga pananaw tungkol sa buhay. Sa Pilipinas, maitatangi rin natin ang mga isinadulang nobela na Noli Me Tangere at El Filibusterismo ni Jose Rizal, Ang Pag-ibig ni Leonor Rivera ni Severino Montano, at Bakit Babae ang Naghuhugas ng Pinggan ni Filomena Navarro Colendrino.</a:t>
            </a:r>
            <a:endParaRPr b="0" lang="en-PH" sz="1800" spc="-1" strike="noStrike">
              <a:latin typeface="Lato"/>
            </a:endParaRPr>
          </a:p>
        </p:txBody>
      </p:sp>
      <p:sp>
        <p:nvSpPr>
          <p:cNvPr id="130" name=""/>
          <p:cNvSpPr/>
          <p:nvPr/>
        </p:nvSpPr>
        <p:spPr>
          <a:xfrm>
            <a:off x="360720" y="613080"/>
            <a:ext cx="10439280" cy="118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IBA’T IBANG DULA SA BAWAT PANIG NG MGA BANSA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39640" y="3240000"/>
            <a:ext cx="10780560" cy="2500560"/>
          </a:xfrm>
          <a:prstGeom prst="rect">
            <a:avLst/>
          </a:prstGeom>
          <a:noFill/>
          <a:ln w="0">
            <a:noFill/>
          </a:ln>
        </p:spPr>
        <p:style>
          <a:lnRef idx="0"/>
          <a:fillRef idx="0"/>
          <a:effectRef idx="0"/>
          <a:fontRef idx="minor"/>
        </p:style>
      </p:sp>
      <p:sp>
        <p:nvSpPr>
          <p:cNvPr id="132" name="PlaceHolder 2"/>
          <p:cNvSpPr/>
          <p:nvPr/>
        </p:nvSpPr>
        <p:spPr>
          <a:xfrm>
            <a:off x="1269360" y="1498320"/>
            <a:ext cx="3950640" cy="1201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rPr>
              <a:t>1) tauhan</a:t>
            </a:r>
            <a:endParaRPr b="0" lang="en-PH" sz="1800" spc="-1" strike="noStrike">
              <a:latin typeface="Lato"/>
            </a:endParaRPr>
          </a:p>
          <a:p>
            <a:pPr>
              <a:lnSpc>
                <a:spcPct val="115000"/>
              </a:lnSpc>
              <a:buNone/>
            </a:pPr>
            <a:r>
              <a:rPr b="0" lang="en-PH" sz="1800" spc="-1" strike="noStrike">
                <a:solidFill>
                  <a:srgbClr val="000000"/>
                </a:solidFill>
                <a:latin typeface="Lato"/>
              </a:rPr>
              <a:t>2) tagpuan o pook at panahon, at </a:t>
            </a:r>
            <a:endParaRPr b="0" lang="en-PH" sz="1800" spc="-1" strike="noStrike">
              <a:latin typeface="Lato"/>
            </a:endParaRPr>
          </a:p>
          <a:p>
            <a:pPr>
              <a:lnSpc>
                <a:spcPct val="115000"/>
              </a:lnSpc>
              <a:buNone/>
            </a:pPr>
            <a:r>
              <a:rPr b="0" lang="en-PH" sz="1800" spc="-1" strike="noStrike">
                <a:solidFill>
                  <a:srgbClr val="000000"/>
                </a:solidFill>
                <a:latin typeface="Lato"/>
              </a:rPr>
              <a:t>3) banghay</a:t>
            </a:r>
            <a:endParaRPr b="0" lang="en-PH" sz="1800" spc="-1" strike="noStrike">
              <a:latin typeface="Lato"/>
            </a:endParaRPr>
          </a:p>
        </p:txBody>
      </p:sp>
      <p:sp>
        <p:nvSpPr>
          <p:cNvPr id="133" name=""/>
          <p:cNvSpPr/>
          <p:nvPr/>
        </p:nvSpPr>
        <p:spPr>
          <a:xfrm>
            <a:off x="360720" y="613080"/>
            <a:ext cx="10439280" cy="118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TATLONG SANGKAP NG DULA</a:t>
            </a:r>
            <a:endParaRPr b="0" lang="en-PH" sz="3600" spc="-1" strike="noStrike">
              <a:latin typeface="Arial"/>
            </a:endParaRPr>
          </a:p>
        </p:txBody>
      </p:sp>
      <p:sp>
        <p:nvSpPr>
          <p:cNvPr id="134" name=""/>
          <p:cNvSpPr/>
          <p:nvPr/>
        </p:nvSpPr>
        <p:spPr>
          <a:xfrm>
            <a:off x="360000" y="2773080"/>
            <a:ext cx="10439280" cy="118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ELEMENTO NG DULA</a:t>
            </a:r>
            <a:endParaRPr b="0" lang="en-PH" sz="3600" spc="-1" strike="noStrike">
              <a:latin typeface="Arial"/>
            </a:endParaRPr>
          </a:p>
        </p:txBody>
      </p:sp>
      <p:sp>
        <p:nvSpPr>
          <p:cNvPr id="135" name=""/>
          <p:cNvSpPr txBox="1"/>
          <p:nvPr/>
        </p:nvSpPr>
        <p:spPr>
          <a:xfrm>
            <a:off x="1260000" y="3600000"/>
            <a:ext cx="10260000" cy="2147760"/>
          </a:xfrm>
          <a:prstGeom prst="rect">
            <a:avLst/>
          </a:prstGeom>
          <a:noFill/>
          <a:ln w="0">
            <a:noFill/>
          </a:ln>
        </p:spPr>
        <p:txBody>
          <a:bodyPr lIns="90000" rIns="90000" tIns="45000" bIns="45000" anchor="t">
            <a:noAutofit/>
          </a:bodyPr>
          <a:p>
            <a:pPr>
              <a:lnSpc>
                <a:spcPct val="150000"/>
              </a:lnSpc>
              <a:buNone/>
            </a:pPr>
            <a:r>
              <a:rPr b="0" lang="en-PH" sz="1800" spc="-1" strike="noStrike">
                <a:latin typeface="Lato"/>
              </a:rPr>
              <a:t>1) panimula</a:t>
            </a:r>
            <a:endParaRPr b="0" lang="en-PH" sz="1800" spc="-1" strike="noStrike">
              <a:latin typeface="Arial"/>
            </a:endParaRPr>
          </a:p>
          <a:p>
            <a:pPr>
              <a:lnSpc>
                <a:spcPct val="150000"/>
              </a:lnSpc>
              <a:buNone/>
            </a:pPr>
            <a:r>
              <a:rPr b="0" lang="en-PH" sz="1800" spc="-1" strike="noStrike">
                <a:latin typeface="Lato"/>
              </a:rPr>
              <a:t>2) paunlad na paglalahad ng pangyayari o saglit na kasiglahan</a:t>
            </a:r>
            <a:endParaRPr b="0" lang="en-PH" sz="1800" spc="-1" strike="noStrike">
              <a:latin typeface="Arial"/>
            </a:endParaRPr>
          </a:p>
          <a:p>
            <a:pPr>
              <a:lnSpc>
                <a:spcPct val="150000"/>
              </a:lnSpc>
              <a:buNone/>
            </a:pPr>
            <a:r>
              <a:rPr b="0" lang="en-PH" sz="1800" spc="-1" strike="noStrike">
                <a:latin typeface="Lato"/>
              </a:rPr>
              <a:t>3) suliranin o problema</a:t>
            </a:r>
            <a:endParaRPr b="0" lang="en-PH" sz="1800" spc="-1" strike="noStrike">
              <a:latin typeface="Arial"/>
            </a:endParaRPr>
          </a:p>
          <a:p>
            <a:pPr>
              <a:lnSpc>
                <a:spcPct val="150000"/>
              </a:lnSpc>
              <a:buNone/>
            </a:pPr>
            <a:r>
              <a:rPr b="0" lang="en-PH" sz="1800" spc="-1" strike="noStrike">
                <a:latin typeface="Lato"/>
              </a:rPr>
              <a:t>4) kakalasan o pagbibigay-solusyon sa suliranin, at</a:t>
            </a:r>
            <a:endParaRPr b="0" lang="en-PH" sz="1800" spc="-1" strike="noStrike">
              <a:latin typeface="Arial"/>
            </a:endParaRPr>
          </a:p>
          <a:p>
            <a:pPr>
              <a:lnSpc>
                <a:spcPct val="150000"/>
              </a:lnSpc>
              <a:buNone/>
            </a:pPr>
            <a:r>
              <a:rPr b="0" lang="en-PH" sz="1800" spc="-1" strike="noStrike">
                <a:latin typeface="Lato"/>
              </a:rPr>
              <a:t>5) wakas.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539640" y="3240000"/>
            <a:ext cx="10780560" cy="2500560"/>
          </a:xfrm>
          <a:prstGeom prst="rect">
            <a:avLst/>
          </a:prstGeom>
          <a:noFill/>
          <a:ln w="0">
            <a:noFill/>
          </a:ln>
        </p:spPr>
        <p:style>
          <a:lnRef idx="0"/>
          <a:fillRef idx="0"/>
          <a:effectRef idx="0"/>
          <a:fontRef idx="minor"/>
        </p:style>
      </p:sp>
      <p:sp>
        <p:nvSpPr>
          <p:cNvPr id="137" name="PlaceHolder 4"/>
          <p:cNvSpPr/>
          <p:nvPr/>
        </p:nvSpPr>
        <p:spPr>
          <a:xfrm>
            <a:off x="540000" y="1440000"/>
            <a:ext cx="10790640" cy="12016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rPr>
              <a:t>1. KOMEDYA –</a:t>
            </a:r>
            <a:r>
              <a:rPr b="0" lang="en-PH" sz="1800" spc="-1" strike="noStrike">
                <a:solidFill>
                  <a:srgbClr val="000000"/>
                </a:solidFill>
                <a:latin typeface="Lato"/>
              </a:rPr>
              <a:t> Dulang masaya at kawili-wili sapagkat nagtatapos sa tagumpay ng pangunahing tauhan.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Layunin nitong pukawin o libangin ang manonood.</a:t>
            </a:r>
            <a:endParaRPr b="0" lang="en-PH" sz="1800" spc="-1" strike="noStrike">
              <a:latin typeface="Lato"/>
            </a:endParaRPr>
          </a:p>
          <a:p>
            <a:pPr>
              <a:lnSpc>
                <a:spcPct val="150000"/>
              </a:lnSpc>
              <a:buNone/>
            </a:pPr>
            <a:r>
              <a:rPr b="1" lang="en-PH" sz="1800" spc="-1" strike="noStrike">
                <a:solidFill>
                  <a:srgbClr val="000000"/>
                </a:solidFill>
                <a:latin typeface="Lato"/>
              </a:rPr>
              <a:t>2. MELODRAMA –</a:t>
            </a:r>
            <a:r>
              <a:rPr b="0" lang="en-PH" sz="1800" spc="-1" strike="noStrike">
                <a:solidFill>
                  <a:srgbClr val="000000"/>
                </a:solidFill>
                <a:latin typeface="Lato"/>
              </a:rPr>
              <a:t> Dulang may malungkot na pangyayari. Ang mga pangunahing tauhan ay nasasangkot sa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isang pakikipagtunggali o labanan subalit may tagumpay na hinihintay.</a:t>
            </a:r>
            <a:endParaRPr b="0" lang="en-PH" sz="1800" spc="-1" strike="noStrike">
              <a:latin typeface="Lato"/>
            </a:endParaRPr>
          </a:p>
          <a:p>
            <a:pPr>
              <a:lnSpc>
                <a:spcPct val="150000"/>
              </a:lnSpc>
              <a:buNone/>
            </a:pPr>
            <a:r>
              <a:rPr b="1" lang="en-PH" sz="1800" spc="-1" strike="noStrike">
                <a:solidFill>
                  <a:srgbClr val="000000"/>
                </a:solidFill>
                <a:latin typeface="Lato"/>
              </a:rPr>
              <a:t>3. TRAHEDYA –</a:t>
            </a:r>
            <a:r>
              <a:rPr b="0" lang="en-PH" sz="1800" spc="-1" strike="noStrike">
                <a:solidFill>
                  <a:srgbClr val="000000"/>
                </a:solidFill>
                <a:latin typeface="Lato"/>
              </a:rPr>
              <a:t> Dulang ginagampanan ng matatapang at mapupusok na tauhan na kinapalolooban ng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mahigpit na tunggalian. Nagtatapos ito sa isang malungkot na pangyayari tulad ng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kamatayan o pagkatalo ng pangunahing tauhan.</a:t>
            </a:r>
            <a:endParaRPr b="0" lang="en-PH" sz="1800" spc="-1" strike="noStrike">
              <a:latin typeface="Lato"/>
            </a:endParaRPr>
          </a:p>
          <a:p>
            <a:pPr>
              <a:lnSpc>
                <a:spcPct val="150000"/>
              </a:lnSpc>
              <a:buNone/>
            </a:pPr>
            <a:r>
              <a:rPr b="1" lang="en-PH" sz="1800" spc="-1" strike="noStrike">
                <a:solidFill>
                  <a:srgbClr val="000000"/>
                </a:solidFill>
                <a:latin typeface="Lato"/>
              </a:rPr>
              <a:t>4. PARSA –</a:t>
            </a:r>
            <a:r>
              <a:rPr b="0" lang="en-PH" sz="1800" spc="-1" strike="noStrike">
                <a:solidFill>
                  <a:srgbClr val="000000"/>
                </a:solidFill>
                <a:latin typeface="Lato"/>
              </a:rPr>
              <a:t> Dulang may layunin na magpatawa gamit ang mga joke o katawa-tawang pananalita.</a:t>
            </a:r>
            <a:endParaRPr b="0" lang="en-PH" sz="1800" spc="-1" strike="noStrike">
              <a:latin typeface="Lato"/>
            </a:endParaRPr>
          </a:p>
          <a:p>
            <a:pPr>
              <a:lnSpc>
                <a:spcPct val="150000"/>
              </a:lnSpc>
              <a:buNone/>
            </a:pPr>
            <a:r>
              <a:rPr b="1" lang="en-PH" sz="1800" spc="-1" strike="noStrike">
                <a:solidFill>
                  <a:srgbClr val="000000"/>
                </a:solidFill>
                <a:latin typeface="Lato"/>
              </a:rPr>
              <a:t>5. SAYNETE –</a:t>
            </a:r>
            <a:r>
              <a:rPr b="0" lang="en-PH" sz="1800" spc="-1" strike="noStrike">
                <a:solidFill>
                  <a:srgbClr val="000000"/>
                </a:solidFill>
                <a:latin typeface="Lato"/>
              </a:rPr>
              <a:t> Tulad rin ito ng parsa na nagtatanghal sa paraang katawa-tawa. Ang mga tauhang nagsasalita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ay nasa likod ng isang tabing o telon at sinasamahan ng awitan.</a:t>
            </a:r>
            <a:endParaRPr b="0" lang="en-PH" sz="1800" spc="-1" strike="noStrike">
              <a:latin typeface="Lato"/>
            </a:endParaRPr>
          </a:p>
        </p:txBody>
      </p:sp>
      <p:sp>
        <p:nvSpPr>
          <p:cNvPr id="138" name=""/>
          <p:cNvSpPr/>
          <p:nvPr/>
        </p:nvSpPr>
        <p:spPr>
          <a:xfrm>
            <a:off x="360720" y="613080"/>
            <a:ext cx="10439280" cy="118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MGA URI NG DULA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539640" y="3240000"/>
            <a:ext cx="10780560" cy="2500560"/>
          </a:xfrm>
          <a:prstGeom prst="rect">
            <a:avLst/>
          </a:prstGeom>
          <a:noFill/>
          <a:ln w="0">
            <a:noFill/>
          </a:ln>
        </p:spPr>
        <p:style>
          <a:lnRef idx="0"/>
          <a:fillRef idx="0"/>
          <a:effectRef idx="0"/>
          <a:fontRef idx="minor"/>
        </p:style>
      </p:sp>
      <p:sp>
        <p:nvSpPr>
          <p:cNvPr id="140" name="PlaceHolder 5"/>
          <p:cNvSpPr/>
          <p:nvPr/>
        </p:nvSpPr>
        <p:spPr>
          <a:xfrm>
            <a:off x="540000" y="1440000"/>
            <a:ext cx="10790640" cy="1201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rPr>
              <a:t>1. Kultura, kaugalian, at tradisyon</a:t>
            </a:r>
            <a:r>
              <a:rPr b="0" lang="en-PH" sz="1800" spc="-1" strike="noStrike">
                <a:solidFill>
                  <a:srgbClr val="000000"/>
                </a:solidFill>
                <a:latin typeface="Lato"/>
              </a:rPr>
              <a:t> ng bansa o lahing kinabibilangan ng manunulat o lugar kung saan ito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isinulat. Halimbawang tanong mula rito ay “Paano naipakikita ng dula ang kultura o kaugalian na nais </a:t>
            </a:r>
            <a:r>
              <a:rPr b="0" lang="en-PH" sz="1800" spc="-1" strike="noStrike">
                <a:solidFill>
                  <a:srgbClr val="000000"/>
                </a:solidFill>
                <a:latin typeface="Lato"/>
              </a:rPr>
              <a:t>	</a:t>
            </a:r>
            <a:r>
              <a:rPr b="0" lang="en-PH" sz="1800" spc="-1" strike="noStrike">
                <a:solidFill>
                  <a:srgbClr val="000000"/>
                </a:solidFill>
                <a:latin typeface="Lato"/>
              </a:rPr>
              <a:t>ipakita ng direktor o manunulat sa kaniyang manonood?”</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1" lang="en-PH" sz="1800" spc="-1" strike="noStrike">
                <a:solidFill>
                  <a:srgbClr val="000000"/>
                </a:solidFill>
                <a:latin typeface="Lato"/>
              </a:rPr>
              <a:t>2. Lipunan o politika</a:t>
            </a:r>
            <a:r>
              <a:rPr b="0" lang="en-PH" sz="1800" spc="-1" strike="noStrike">
                <a:solidFill>
                  <a:srgbClr val="000000"/>
                </a:solidFill>
                <a:latin typeface="Lato"/>
              </a:rPr>
              <a:t> sa panahong isinulat ang akda o kaya sa panahon ng manunulat. Halimbawa nito ang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pananaw sa sosyopolitikal na mga karanasan sa Noli Me Tangere at El Filibusterismo (na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itinatanghal </a:t>
            </a:r>
            <a:r>
              <a:rPr b="0" lang="en-PH" sz="1800" spc="-1" strike="noStrike">
                <a:solidFill>
                  <a:srgbClr val="000000"/>
                </a:solidFill>
                <a:latin typeface="Lato"/>
              </a:rPr>
              <a:t>	</a:t>
            </a:r>
            <a:r>
              <a:rPr b="0" lang="en-PH" sz="1800" spc="-1" strike="noStrike">
                <a:solidFill>
                  <a:srgbClr val="000000"/>
                </a:solidFill>
                <a:latin typeface="Lato"/>
              </a:rPr>
              <a:t>din) kung iuugnay ito sa Pilipinas. Halimbawang tanong dito ay “Sa anong anyo o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tagpo ng dula ang nagpapakita ng kabuoang lipunan ng nakaraan o kasalukuyan?”</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1" lang="en-PH" sz="1800" spc="-1" strike="noStrike">
                <a:solidFill>
                  <a:srgbClr val="000000"/>
                </a:solidFill>
                <a:latin typeface="Lato"/>
              </a:rPr>
              <a:t>3. Edukasyon at pananampalataya</a:t>
            </a:r>
            <a:r>
              <a:rPr b="0" lang="en-PH" sz="1800" spc="-1" strike="noStrike">
                <a:solidFill>
                  <a:srgbClr val="000000"/>
                </a:solidFill>
                <a:latin typeface="Lato"/>
              </a:rPr>
              <a:t> na kung saan nailalarawan sa dula ang antas ng edukasyon ng tauhan na </a:t>
            </a:r>
            <a:r>
              <a:rPr b="0" lang="en-PH" sz="1800" spc="-1" strike="noStrike">
                <a:solidFill>
                  <a:srgbClr val="000000"/>
                </a:solidFill>
                <a:latin typeface="Lato"/>
              </a:rPr>
              <a:t>	</a:t>
            </a:r>
            <a:r>
              <a:rPr b="0" lang="en-PH" sz="1800" spc="-1" strike="noStrike">
                <a:solidFill>
                  <a:srgbClr val="000000"/>
                </a:solidFill>
                <a:latin typeface="Lato"/>
              </a:rPr>
              <a:t>tumutukoy rin sa kaniyang mayaman at malawak na isipan. Kasama na rin ang kaniyang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pananampalataya o relihiyon na kaugnay ng kaniyang ikinikilos o sinasalita. Halimbawang tanong dito </a:t>
            </a:r>
            <a:r>
              <a:rPr b="0" lang="en-PH" sz="1800" spc="-1" strike="noStrike">
                <a:solidFill>
                  <a:srgbClr val="000000"/>
                </a:solidFill>
                <a:latin typeface="Lato"/>
              </a:rPr>
              <a:t>	</a:t>
            </a:r>
            <a:r>
              <a:rPr b="0" lang="en-PH" sz="1800" spc="-1" strike="noStrike">
                <a:solidFill>
                  <a:srgbClr val="000000"/>
                </a:solidFill>
                <a:latin typeface="Lato"/>
              </a:rPr>
              <a:t>ay: “Paano nakaapekto ang edukasyon o paniniwala ng mga tauhan sa kanilang kaisipan at pagkilos sa </a:t>
            </a:r>
            <a:r>
              <a:rPr b="0" lang="en-PH" sz="1800" spc="-1" strike="noStrike">
                <a:solidFill>
                  <a:srgbClr val="000000"/>
                </a:solidFill>
                <a:latin typeface="Lato"/>
              </a:rPr>
              <a:t>	</a:t>
            </a:r>
            <a:r>
              <a:rPr b="0" lang="en-PH" sz="1800" spc="-1" strike="noStrike">
                <a:solidFill>
                  <a:srgbClr val="000000"/>
                </a:solidFill>
                <a:latin typeface="Lato"/>
              </a:rPr>
              <a:t>dula?</a:t>
            </a:r>
            <a:endParaRPr b="0" lang="en-PH" sz="1800" spc="-1" strike="noStrike">
              <a:latin typeface="Lato"/>
            </a:endParaRPr>
          </a:p>
        </p:txBody>
      </p:sp>
      <p:sp>
        <p:nvSpPr>
          <p:cNvPr id="141" name=""/>
          <p:cNvSpPr/>
          <p:nvPr/>
        </p:nvSpPr>
        <p:spPr>
          <a:xfrm>
            <a:off x="360720" y="613080"/>
            <a:ext cx="10439280" cy="118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NAKAIIMPLUWENSYA SA DULA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539640" y="3240000"/>
            <a:ext cx="10780560" cy="2500560"/>
          </a:xfrm>
          <a:prstGeom prst="rect">
            <a:avLst/>
          </a:prstGeom>
          <a:noFill/>
          <a:ln w="0">
            <a:noFill/>
          </a:ln>
        </p:spPr>
        <p:style>
          <a:lnRef idx="0"/>
          <a:fillRef idx="0"/>
          <a:effectRef idx="0"/>
          <a:fontRef idx="minor"/>
        </p:style>
      </p:sp>
      <p:sp>
        <p:nvSpPr>
          <p:cNvPr id="143" name="PlaceHolder 6"/>
          <p:cNvSpPr/>
          <p:nvPr/>
        </p:nvSpPr>
        <p:spPr>
          <a:xfrm>
            <a:off x="540000" y="1440000"/>
            <a:ext cx="10790640" cy="1201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rPr>
              <a:t>4. Hanapbuhay o propesyon</a:t>
            </a:r>
            <a:r>
              <a:rPr b="0" lang="en-PH" sz="1800" spc="-1" strike="noStrike">
                <a:solidFill>
                  <a:srgbClr val="000000"/>
                </a:solidFill>
                <a:latin typeface="Lato"/>
              </a:rPr>
              <a:t> na kilala ang isang bansa na maaaring lumulutang sa akda na sumasalamin sa </a:t>
            </a:r>
            <a:r>
              <a:rPr b="0" lang="en-PH" sz="1800" spc="-1" strike="noStrike">
                <a:solidFill>
                  <a:srgbClr val="000000"/>
                </a:solidFill>
                <a:latin typeface="Lato"/>
              </a:rPr>
              <a:t>	</a:t>
            </a:r>
            <a:r>
              <a:rPr b="0" lang="en-PH" sz="1800" spc="-1" strike="noStrike">
                <a:solidFill>
                  <a:srgbClr val="000000"/>
                </a:solidFill>
                <a:latin typeface="Lato"/>
              </a:rPr>
              <a:t>salita, pahayag, at pangyayari sa dula. Halimbawang tanong ay: “Sa propesyon o hanapbuhay ng tauhan, </a:t>
            </a:r>
            <a:r>
              <a:rPr b="0" lang="en-PH" sz="1800" spc="-1" strike="noStrike">
                <a:solidFill>
                  <a:srgbClr val="000000"/>
                </a:solidFill>
                <a:latin typeface="Lato"/>
              </a:rPr>
              <a:t>	</a:t>
            </a:r>
            <a:r>
              <a:rPr b="0" lang="en-PH" sz="1800" spc="-1" strike="noStrike">
                <a:solidFill>
                  <a:srgbClr val="000000"/>
                </a:solidFill>
                <a:latin typeface="Lato"/>
              </a:rPr>
              <a:t>paano ito nagkaroon ng pagbabago sa kalagayan niya sa lipunan at nakaapekto sa kabuoan ng dula?”</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1" lang="en-PH" sz="1800" spc="-1" strike="noStrike">
                <a:solidFill>
                  <a:srgbClr val="000000"/>
                </a:solidFill>
                <a:latin typeface="Lato"/>
              </a:rPr>
              <a:t>5. Lugar na tinitirahan o lokasyon</a:t>
            </a:r>
            <a:r>
              <a:rPr b="0" lang="en-PH" sz="1800" spc="-1" strike="noStrike">
                <a:solidFill>
                  <a:srgbClr val="000000"/>
                </a:solidFill>
                <a:latin typeface="Lato"/>
              </a:rPr>
              <a:t> dahil sa nakaiimpluwensiya rin ito sa isang dula sa paraan kung paano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ang tauhan ay nag-iisip at nagpapahayag ng damdamin. Sa karaniwang mga dula, ito ay ukol sa mga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kabundukan o siyudad na kinabibilangan din ng awtor. Mga halimbawang tanong dito ay: “Sa anong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lugar nakatira ang tauhan? Saang lokasyon ito makikita at paano ito nakatutulong o nakaaapekto sa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kabuhayan o pagkilos ng mga tauhan?”</a:t>
            </a: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1" lang="en-PH" sz="1800" spc="-1" strike="noStrike">
                <a:solidFill>
                  <a:srgbClr val="000000"/>
                </a:solidFill>
                <a:latin typeface="Lato"/>
              </a:rPr>
              <a:t>6. Wika ng dula o awtor </a:t>
            </a:r>
            <a:r>
              <a:rPr b="0" lang="en-PH" sz="1800" spc="-1" strike="noStrike">
                <a:solidFill>
                  <a:srgbClr val="000000"/>
                </a:solidFill>
                <a:latin typeface="Lato"/>
              </a:rPr>
              <a:t>dahil ito ang nagdadala ng pangkabuoang kultura ng dula at naglalarawan sa iba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pang aspekto ng dula. Mahalagang pagtuonan ang wika dahil sa loob nito ay nagpapakita ng mga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panlabas o panloob na estruktura na tumatanaw kasaysayan o pinagmumulan ng isang dula. Mga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halimbawang tanong mula rito ay: “May maaayos o naiiba bang usapan o salitaan sa dula? Paano ang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wikang gamit sa paglalarawan ng mga tauhan?”</a:t>
            </a:r>
            <a:endParaRPr b="0" lang="en-PH" sz="1800" spc="-1" strike="noStrike">
              <a:latin typeface="Lato"/>
            </a:endParaRPr>
          </a:p>
        </p:txBody>
      </p:sp>
      <p:sp>
        <p:nvSpPr>
          <p:cNvPr id="144" name=""/>
          <p:cNvSpPr/>
          <p:nvPr/>
        </p:nvSpPr>
        <p:spPr>
          <a:xfrm>
            <a:off x="360720" y="613080"/>
            <a:ext cx="10439280" cy="1186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NAKAIIMPLUWENSYA SA DULA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itle 1"/>
          <p:cNvSpPr/>
          <p:nvPr/>
        </p:nvSpPr>
        <p:spPr>
          <a:xfrm>
            <a:off x="1523160" y="1799280"/>
            <a:ext cx="9120960" cy="236448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359640" y="2879640"/>
            <a:ext cx="12170160" cy="616680"/>
          </a:xfrm>
          <a:prstGeom prst="rect">
            <a:avLst/>
          </a:prstGeom>
          <a:noFill/>
          <a:ln w="0">
            <a:noFill/>
          </a:ln>
        </p:spPr>
        <p:style>
          <a:lnRef idx="0"/>
          <a:fillRef idx="0"/>
          <a:effectRef idx="0"/>
          <a:fontRef idx="minor"/>
        </p:style>
      </p:sp>
      <p:sp>
        <p:nvSpPr>
          <p:cNvPr id="147" name=""/>
          <p:cNvSpPr/>
          <p:nvPr/>
        </p:nvSpPr>
        <p:spPr>
          <a:xfrm>
            <a:off x="539640" y="3240000"/>
            <a:ext cx="10780560" cy="2500560"/>
          </a:xfrm>
          <a:prstGeom prst="rect">
            <a:avLst/>
          </a:prstGeom>
          <a:noFill/>
          <a:ln w="0">
            <a:noFill/>
          </a:ln>
        </p:spPr>
        <p:style>
          <a:lnRef idx="0"/>
          <a:fillRef idx="0"/>
          <a:effectRef idx="0"/>
          <a:fontRef idx="minor"/>
        </p:style>
      </p:sp>
      <p:sp>
        <p:nvSpPr>
          <p:cNvPr id="148" name="PlaceHolder 11"/>
          <p:cNvSpPr/>
          <p:nvPr/>
        </p:nvSpPr>
        <p:spPr>
          <a:xfrm>
            <a:off x="187920" y="-1615320"/>
            <a:ext cx="11512080" cy="61153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Lato"/>
            </a:endParaRPr>
          </a:p>
          <a:p>
            <a:pPr>
              <a:lnSpc>
                <a:spcPct val="115000"/>
              </a:lnSpc>
              <a:buNone/>
            </a:pPr>
            <a:endParaRPr b="0" lang="en-PH" sz="1800" spc="-1" strike="noStrike">
              <a:latin typeface="Lato"/>
            </a:endParaRPr>
          </a:p>
          <a:p>
            <a:pPr>
              <a:lnSpc>
                <a:spcPct val="115000"/>
              </a:lnSpc>
              <a:buNone/>
            </a:pPr>
            <a:r>
              <a:rPr b="1" lang="en-US" sz="1800" spc="-1" strike="noStrike">
                <a:solidFill>
                  <a:srgbClr val="000000"/>
                </a:solidFill>
                <a:latin typeface="Lato"/>
                <a:ea typeface="DejaVu Sans"/>
              </a:rPr>
              <a:t>PANUTO:</a:t>
            </a:r>
            <a:r>
              <a:rPr b="0" lang="en-US" sz="1800" spc="-1" strike="noStrike">
                <a:solidFill>
                  <a:srgbClr val="000000"/>
                </a:solidFill>
                <a:latin typeface="Lato"/>
                <a:ea typeface="DejaVu Sans"/>
              </a:rPr>
              <a:t> Sagutin ang mga sumusunod na mga katanungan.</a:t>
            </a:r>
            <a:endParaRPr b="0" lang="en-PH" sz="1800" spc="-1" strike="noStrike">
              <a:latin typeface="Lato"/>
            </a:endParaRPr>
          </a:p>
        </p:txBody>
      </p:sp>
      <p:sp>
        <p:nvSpPr>
          <p:cNvPr id="149" name=""/>
          <p:cNvSpPr/>
          <p:nvPr/>
        </p:nvSpPr>
        <p:spPr>
          <a:xfrm>
            <a:off x="542520" y="1231920"/>
            <a:ext cx="11333160" cy="3374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
        <p:nvSpPr>
          <p:cNvPr id="150" name=""/>
          <p:cNvSpPr/>
          <p:nvPr/>
        </p:nvSpPr>
        <p:spPr>
          <a:xfrm>
            <a:off x="360000" y="1421640"/>
            <a:ext cx="9717840" cy="431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Lato"/>
            </a:endParaRPr>
          </a:p>
          <a:p>
            <a:pPr>
              <a:lnSpc>
                <a:spcPct val="100000"/>
              </a:lnSpc>
              <a:buNone/>
            </a:pPr>
            <a:endParaRPr b="0" lang="en-PH" sz="1800" spc="-1" strike="noStrike">
              <a:latin typeface="Lato"/>
            </a:endParaRPr>
          </a:p>
          <a:p>
            <a:pPr>
              <a:lnSpc>
                <a:spcPct val="100000"/>
              </a:lnSpc>
              <a:buNone/>
            </a:pPr>
            <a:endParaRPr b="0" lang="en-PH" sz="1800" spc="-1" strike="noStrike">
              <a:latin typeface="Lato"/>
            </a:endParaRPr>
          </a:p>
        </p:txBody>
      </p:sp>
      <p:sp>
        <p:nvSpPr>
          <p:cNvPr id="151" name=""/>
          <p:cNvSpPr txBox="1"/>
          <p:nvPr/>
        </p:nvSpPr>
        <p:spPr>
          <a:xfrm>
            <a:off x="1080000" y="2047320"/>
            <a:ext cx="10080000" cy="2559240"/>
          </a:xfrm>
          <a:prstGeom prst="rect">
            <a:avLst/>
          </a:prstGeom>
          <a:noFill/>
          <a:ln w="0">
            <a:noFill/>
          </a:ln>
        </p:spPr>
        <p:txBody>
          <a:bodyPr lIns="90000" rIns="90000" tIns="45000" bIns="45000" anchor="t">
            <a:noAutofit/>
          </a:bodyPr>
          <a:p>
            <a:pPr>
              <a:lnSpc>
                <a:spcPct val="150000"/>
              </a:lnSpc>
              <a:buNone/>
            </a:pPr>
            <a:r>
              <a:rPr b="0" lang="en-PH" sz="1800" spc="-1" strike="noStrike">
                <a:latin typeface="Lato"/>
              </a:rPr>
              <a:t>1. Ano ang mga dapat tandaan kapag nagsusulat na ng isang dula na siyang makatutulong sa pag-unawa ng mga manonood?</a:t>
            </a:r>
            <a:endParaRPr b="0" lang="en-PH" sz="1800" spc="-1" strike="noStrike">
              <a:latin typeface="Arial"/>
            </a:endParaRPr>
          </a:p>
          <a:p>
            <a:pPr>
              <a:lnSpc>
                <a:spcPct val="150000"/>
              </a:lnSpc>
              <a:buNone/>
            </a:pPr>
            <a:r>
              <a:rPr b="0" lang="en-PH" sz="1800" spc="-1" strike="noStrike">
                <a:latin typeface="Lato"/>
              </a:rPr>
              <a:t>_____________________________________________________________________________________________________________</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latin typeface="Lato"/>
              </a:rPr>
              <a:t>2. Paano lumulutang ang saloobin o damdamin sa isang dula mula sa isinagawang pagsusuri?</a:t>
            </a:r>
            <a:endParaRPr b="0" lang="en-PH" sz="1800" spc="-1" strike="noStrike">
              <a:latin typeface="Arial"/>
            </a:endParaRPr>
          </a:p>
          <a:p>
            <a:pPr>
              <a:lnSpc>
                <a:spcPct val="150000"/>
              </a:lnSpc>
              <a:buNone/>
            </a:pPr>
            <a:r>
              <a:rPr b="0" lang="en-PH" sz="1800" spc="-1" strike="noStrike">
                <a:latin typeface="Lato"/>
              </a:rPr>
              <a:t>_____________________________________________________________________________________________________________</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5794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2023-05-09T10:28:55Z</dcterms:modified>
  <cp:revision>292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